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68" r:id="rId3"/>
    <p:sldId id="258" r:id="rId4"/>
    <p:sldId id="259" r:id="rId5"/>
    <p:sldId id="277" r:id="rId6"/>
    <p:sldId id="271" r:id="rId7"/>
    <p:sldId id="261" r:id="rId8"/>
    <p:sldId id="276" r:id="rId9"/>
    <p:sldId id="274" r:id="rId10"/>
    <p:sldId id="273" r:id="rId11"/>
    <p:sldId id="275" r:id="rId12"/>
    <p:sldId id="263" r:id="rId13"/>
    <p:sldId id="264" r:id="rId14"/>
    <p:sldId id="278" r:id="rId15"/>
    <p:sldId id="280" r:id="rId16"/>
    <p:sldId id="265" r:id="rId17"/>
    <p:sldId id="282" r:id="rId18"/>
    <p:sldId id="279" r:id="rId19"/>
    <p:sldId id="281" r:id="rId20"/>
    <p:sldId id="269" r:id="rId21"/>
    <p:sldId id="283" r:id="rId22"/>
    <p:sldId id="284" r:id="rId23"/>
    <p:sldId id="285" r:id="rId24"/>
    <p:sldId id="286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737374-8047-4FCB-AEC2-276FF83259A1}" v="2" dt="2021-02-10T09:01:05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BCB73-3DC1-4CA7-A7E0-D38691B1F22C}" type="datetimeFigureOut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E2BC2-095A-4907-A0E0-586A04F594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935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776BC48-BEA7-4260-B3F7-73EA266CE7AE}" type="datetime1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63BEB8A-4C23-4E45-A6CC-95DF69F5205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44CF-49CA-4FBD-84E4-C5E0668F7872}" type="datetime1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BEB8A-4C23-4E45-A6CC-95DF69F5205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A30F-AF3C-419B-9FA3-BCF102C0C34F}" type="datetime1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BEB8A-4C23-4E45-A6CC-95DF69F5205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5F40-CEA6-4A27-88F0-0BBDC42FDB16}" type="datetime1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BEB8A-4C23-4E45-A6CC-95DF69F5205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31C4-F2AF-4AC3-9CBF-5C486A2AA25B}" type="datetime1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BEB8A-4C23-4E45-A6CC-95DF69F5205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48F0-65C8-4F4F-9909-EEAF616968FF}" type="datetime1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BEB8A-4C23-4E45-A6CC-95DF69F5205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3E9A-874E-4C6B-9073-A2C850724DF9}" type="datetime1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BEB8A-4C23-4E45-A6CC-95DF69F5205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59F4-738E-4B4B-864C-4761C49869D4}" type="datetime1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BEB8A-4C23-4E45-A6CC-95DF69F5205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F8C8-EF85-48D5-95A2-E4C3740B92BF}" type="datetime1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BEB8A-4C23-4E45-A6CC-95DF69F5205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935CA77-C64D-432F-9FEA-BB0DDDD301A7}" type="datetime1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63BEB8A-4C23-4E45-A6CC-95DF69F5205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BA6D497-7153-4ACD-9A0E-0738D7484FE9}" type="datetime1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63BEB8A-4C23-4E45-A6CC-95DF69F5205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6C15010-A7F3-4ABF-9E64-552C15B52DC8}" type="datetime1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63BEB8A-4C23-4E45-A6CC-95DF69F5205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ythondoc.com/pythontutorial3/introduction.html" TargetMode="External"/><Relationship Id="rId2" Type="http://schemas.openxmlformats.org/officeDocument/2006/relationships/hyperlink" Target="http://openhome.cc/Gossip/Python/IOABC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ydoing.blogspot.tw/2011/01/python-operator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</a:rPr>
              <a:t>while loop</a:t>
            </a:r>
            <a:endParaRPr lang="zh-TW" altLang="en-US" dirty="0">
              <a:latin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8441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while loop and for loop</a:t>
            </a:r>
            <a:endParaRPr lang="zh-TW" altLang="en-US" sz="4000" dirty="0">
              <a:latin typeface="Franklin Gothic Book (Body)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3040" y="1916832"/>
            <a:ext cx="6196405" cy="3603812"/>
          </a:xfrm>
        </p:spPr>
        <p:txBody>
          <a:bodyPr>
            <a:normAutofit/>
          </a:bodyPr>
          <a:lstStyle/>
          <a:p>
            <a:r>
              <a:rPr lang="en-US" altLang="zh-TW" dirty="0"/>
              <a:t>Example with while loop :</a:t>
            </a:r>
          </a:p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Result</a:t>
            </a:r>
            <a:r>
              <a:rPr lang="en-US" altLang="zh-TW" dirty="0"/>
              <a:t>:</a:t>
            </a:r>
          </a:p>
          <a:p>
            <a:pPr marL="365760" lvl="1" indent="0">
              <a:buFont typeface="Arial" pitchFamily="34" charset="0"/>
              <a:buNone/>
            </a:pP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" t="76039" r="76860" b="4848"/>
          <a:stretch/>
        </p:blipFill>
        <p:spPr bwMode="auto">
          <a:xfrm>
            <a:off x="3203848" y="4962698"/>
            <a:ext cx="1419226" cy="13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96495" y="2374013"/>
            <a:ext cx="5913991" cy="255454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US" altLang="zh-TW" sz="2000" dirty="0" smtClean="0"/>
              <a:t>count </a:t>
            </a:r>
            <a:r>
              <a:rPr lang="en-US" altLang="zh-TW" sz="2000" dirty="0"/>
              <a:t>= </a:t>
            </a:r>
            <a:r>
              <a:rPr lang="en-US" altLang="zh-TW" sz="2000" dirty="0" smtClean="0"/>
              <a:t>0</a:t>
            </a:r>
          </a:p>
          <a:p>
            <a:pPr algn="just"/>
            <a:r>
              <a:rPr lang="en-US" altLang="zh-TW" sz="2000" dirty="0" smtClean="0"/>
              <a:t>while </a:t>
            </a:r>
            <a:r>
              <a:rPr lang="en-US" altLang="zh-TW" sz="2000" dirty="0"/>
              <a:t>(count&lt;5):</a:t>
            </a:r>
          </a:p>
          <a:p>
            <a:pPr marL="365760" lvl="1" indent="0" algn="just">
              <a:buFont typeface="Arial" pitchFamily="34" charset="0"/>
              <a:buNone/>
            </a:pPr>
            <a:r>
              <a:rPr lang="en-US" altLang="zh-TW" sz="2000" dirty="0" smtClean="0">
                <a:solidFill>
                  <a:srgbClr val="FF0000"/>
                </a:solidFill>
              </a:rPr>
              <a:t>#</a:t>
            </a:r>
            <a:r>
              <a:rPr lang="en-US" altLang="zh-TW" sz="2000" dirty="0">
                <a:solidFill>
                  <a:srgbClr val="FF0000"/>
                </a:solidFill>
              </a:rPr>
              <a:t>use while loop to display the number from 0 to 4</a:t>
            </a:r>
            <a:endParaRPr lang="vi-VN" altLang="zh-TW" sz="2000" dirty="0">
              <a:solidFill>
                <a:srgbClr val="FF0000"/>
              </a:solidFill>
            </a:endParaRPr>
          </a:p>
          <a:p>
            <a:pPr marL="365760" lvl="1" indent="0" algn="just">
              <a:buFont typeface="Arial" pitchFamily="34" charset="0"/>
              <a:buNone/>
            </a:pPr>
            <a:r>
              <a:rPr lang="en-US" altLang="zh-TW" sz="2000" dirty="0" smtClean="0"/>
              <a:t>print </a:t>
            </a:r>
            <a:r>
              <a:rPr lang="en-US" altLang="zh-TW" sz="2000" dirty="0"/>
              <a:t>("The count is:", count)</a:t>
            </a:r>
          </a:p>
          <a:p>
            <a:pPr marL="365760" lvl="1" indent="0" algn="just">
              <a:buFont typeface="Arial" pitchFamily="34" charset="0"/>
              <a:buNone/>
            </a:pPr>
            <a:r>
              <a:rPr lang="en-US" altLang="zh-TW" sz="2000" dirty="0" smtClean="0"/>
              <a:t>count </a:t>
            </a:r>
            <a:r>
              <a:rPr lang="en-US" altLang="zh-TW" sz="2000" dirty="0"/>
              <a:t>= count + 1</a:t>
            </a:r>
          </a:p>
          <a:p>
            <a:pPr marL="0" lvl="1" indent="0" algn="just">
              <a:buFont typeface="Arial" pitchFamily="34" charset="0"/>
              <a:buNone/>
            </a:pPr>
            <a:r>
              <a:rPr lang="en-US" altLang="zh-TW" sz="2000" dirty="0" smtClean="0">
                <a:solidFill>
                  <a:srgbClr val="FF0000"/>
                </a:solidFill>
              </a:rPr>
              <a:t>#display </a:t>
            </a:r>
            <a:r>
              <a:rPr lang="en-US" altLang="zh-TW" sz="2000" dirty="0">
                <a:solidFill>
                  <a:srgbClr val="FF0000"/>
                </a:solidFill>
              </a:rPr>
              <a:t>"Good bye!” after </a:t>
            </a:r>
            <a:r>
              <a:rPr lang="en-US" altLang="zh-TW" sz="2000" dirty="0" smtClean="0">
                <a:solidFill>
                  <a:srgbClr val="FF0000"/>
                </a:solidFill>
              </a:rPr>
              <a:t>completing the </a:t>
            </a:r>
            <a:r>
              <a:rPr lang="en-US" altLang="zh-TW" sz="2000" dirty="0">
                <a:solidFill>
                  <a:srgbClr val="FF0000"/>
                </a:solidFill>
              </a:rPr>
              <a:t>while </a:t>
            </a:r>
            <a:r>
              <a:rPr lang="en-US" altLang="zh-TW" sz="2000" dirty="0" smtClean="0">
                <a:solidFill>
                  <a:srgbClr val="FF0000"/>
                </a:solidFill>
              </a:rPr>
              <a:t>loop</a:t>
            </a:r>
          </a:p>
          <a:p>
            <a:pPr marL="0" lvl="1" indent="0">
              <a:buFont typeface="Arial" pitchFamily="34" charset="0"/>
              <a:buNone/>
            </a:pPr>
            <a:r>
              <a:rPr lang="en-US" altLang="zh-TW" sz="2000" dirty="0" smtClean="0"/>
              <a:t>print </a:t>
            </a:r>
            <a:r>
              <a:rPr lang="en-US" altLang="zh-TW" sz="2000" dirty="0"/>
              <a:t>("Good bye</a:t>
            </a:r>
            <a:r>
              <a:rPr lang="en-US" altLang="zh-TW" sz="2000" dirty="0" smtClean="0"/>
              <a:t>!")</a:t>
            </a:r>
            <a:endParaRPr lang="en-US" altLang="zh-TW" sz="2000" dirty="0"/>
          </a:p>
          <a:p>
            <a:pPr marL="365760" lvl="1" indent="0" algn="just">
              <a:buFont typeface="Arial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752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while loop and for loop</a:t>
            </a:r>
            <a:endParaRPr lang="zh-TW" altLang="en-US" sz="4000" dirty="0">
              <a:latin typeface="Franklin Gothic Book (Body)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 with </a:t>
            </a:r>
            <a:r>
              <a:rPr lang="en-US" altLang="zh-TW" dirty="0" smtClean="0"/>
              <a:t>for </a:t>
            </a:r>
            <a:r>
              <a:rPr lang="en-US" altLang="zh-TW" dirty="0"/>
              <a:t>loop :</a:t>
            </a:r>
          </a:p>
          <a:p>
            <a:pPr marL="365760" lvl="1" indent="0">
              <a:buFont typeface="Arial" pitchFamily="34" charset="0"/>
              <a:buNone/>
            </a:pPr>
            <a:endParaRPr lang="en-US" altLang="zh-TW" dirty="0"/>
          </a:p>
          <a:p>
            <a:pPr marL="365760" lvl="1" indent="0">
              <a:buFont typeface="Arial" pitchFamily="34" charset="0"/>
              <a:buNone/>
            </a:pPr>
            <a:endParaRPr lang="en-US" altLang="zh-TW" dirty="0"/>
          </a:p>
          <a:p>
            <a:pPr marL="365760" lvl="1" indent="0">
              <a:buFont typeface="Arial" pitchFamily="34" charset="0"/>
              <a:buNone/>
            </a:pPr>
            <a:endParaRPr lang="en-US" altLang="zh-TW" dirty="0"/>
          </a:p>
          <a:p>
            <a:pPr marL="365760" lvl="1" indent="0">
              <a:buFont typeface="Arial" pitchFamily="34" charset="0"/>
              <a:buNone/>
            </a:pPr>
            <a:endParaRPr lang="en-US" altLang="zh-TW" dirty="0"/>
          </a:p>
          <a:p>
            <a:pPr marL="365760" lvl="1" indent="0">
              <a:buFont typeface="Arial" pitchFamily="34" charset="0"/>
              <a:buNone/>
            </a:pPr>
            <a:endParaRPr lang="en-US" altLang="zh-TW" dirty="0"/>
          </a:p>
          <a:p>
            <a:r>
              <a:rPr lang="en-US" altLang="zh-TW" dirty="0"/>
              <a:t>Result: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" t="76039" r="76860" b="4848"/>
          <a:stretch/>
        </p:blipFill>
        <p:spPr bwMode="auto">
          <a:xfrm>
            <a:off x="3347864" y="4797152"/>
            <a:ext cx="1419226" cy="13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1720" y="2753529"/>
            <a:ext cx="5592557" cy="193899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lvl="1" indent="0">
              <a:buFont typeface="Arial" pitchFamily="34" charset="0"/>
              <a:buNone/>
            </a:pPr>
            <a:r>
              <a:rPr lang="en-US" altLang="zh-TW" sz="2000" dirty="0"/>
              <a:t>for count in range(0,5):</a:t>
            </a:r>
            <a:endParaRPr lang="en-US" altLang="zh-TW" sz="2000" dirty="0">
              <a:solidFill>
                <a:srgbClr val="FF0000"/>
              </a:solidFill>
            </a:endParaRPr>
          </a:p>
          <a:p>
            <a:pPr marL="0" lvl="1"/>
            <a:r>
              <a:rPr lang="en-US" altLang="zh-TW" sz="2000" dirty="0">
                <a:solidFill>
                  <a:srgbClr val="FF0000"/>
                </a:solidFill>
              </a:rPr>
              <a:t>#use for loop to display the number from 0 to 4</a:t>
            </a:r>
            <a:endParaRPr lang="vi-VN" altLang="zh-TW" sz="2000" dirty="0">
              <a:solidFill>
                <a:srgbClr val="FF0000"/>
              </a:solidFill>
            </a:endParaRPr>
          </a:p>
          <a:p>
            <a:pPr marL="367200" lvl="1" indent="0">
              <a:buFont typeface="Arial" pitchFamily="34" charset="0"/>
              <a:buNone/>
            </a:pPr>
            <a:r>
              <a:rPr lang="en-US" altLang="zh-TW" sz="2000" dirty="0" smtClean="0"/>
              <a:t>print </a:t>
            </a:r>
            <a:r>
              <a:rPr lang="en-US" altLang="zh-TW" sz="2000" dirty="0"/>
              <a:t>("The count is:", count)</a:t>
            </a:r>
          </a:p>
          <a:p>
            <a:pPr marL="0" lvl="1" indent="0">
              <a:buFont typeface="Arial" pitchFamily="34" charset="0"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# display "Good bye!” after </a:t>
            </a:r>
            <a:r>
              <a:rPr lang="en-US" altLang="zh-TW" sz="2000" dirty="0" smtClean="0">
                <a:solidFill>
                  <a:srgbClr val="FF0000"/>
                </a:solidFill>
              </a:rPr>
              <a:t>completing the </a:t>
            </a:r>
            <a:r>
              <a:rPr lang="en-US" altLang="zh-TW" sz="2000" dirty="0">
                <a:solidFill>
                  <a:srgbClr val="FF0000"/>
                </a:solidFill>
              </a:rPr>
              <a:t>for </a:t>
            </a:r>
            <a:r>
              <a:rPr lang="en-US" altLang="zh-TW" sz="2000" dirty="0" smtClean="0">
                <a:solidFill>
                  <a:srgbClr val="FF0000"/>
                </a:solidFill>
              </a:rPr>
              <a:t>loop</a:t>
            </a:r>
            <a:endParaRPr lang="vi-VN" altLang="zh-TW" sz="2000" dirty="0">
              <a:solidFill>
                <a:srgbClr val="FF0000"/>
              </a:solidFill>
            </a:endParaRPr>
          </a:p>
          <a:p>
            <a:pPr marL="0" lvl="1" indent="0">
              <a:buFont typeface="Arial" pitchFamily="34" charset="0"/>
              <a:buNone/>
            </a:pPr>
            <a:r>
              <a:rPr lang="en-US" altLang="zh-TW" sz="2000" dirty="0"/>
              <a:t>print ("Good bye!")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85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TW" sz="4000" kern="1200" dirty="0">
                <a:solidFill>
                  <a:schemeClr val="tx1"/>
                </a:solidFill>
                <a:latin typeface="+mn-lt"/>
              </a:rPr>
              <a:t>break</a:t>
            </a:r>
            <a:endParaRPr lang="zh-TW" altLang="en-US" sz="40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The following example allows the user to enter a value multiple times until the conditional expression is </a:t>
            </a:r>
            <a:r>
              <a:rPr lang="en-US" altLang="zh-TW" dirty="0" smtClean="0"/>
              <a:t>true</a:t>
            </a:r>
          </a:p>
          <a:p>
            <a:pPr lvl="1" algn="just"/>
            <a:r>
              <a:rPr lang="en-US" altLang="zh-TW" dirty="0" smtClean="0"/>
              <a:t>When </a:t>
            </a:r>
            <a:r>
              <a:rPr lang="en-US" altLang="zh-TW" dirty="0"/>
              <a:t>the conditional expression is </a:t>
            </a:r>
            <a:r>
              <a:rPr lang="en-US" altLang="zh-TW" dirty="0" smtClean="0"/>
              <a:t>true, the program </a:t>
            </a:r>
            <a:r>
              <a:rPr lang="en-US" altLang="zh-TW" dirty="0"/>
              <a:t>will execute break statement and exit the while </a:t>
            </a:r>
            <a:r>
              <a:rPr lang="en-US" altLang="zh-TW" dirty="0" smtClean="0"/>
              <a:t>loop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901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break</a:t>
            </a:r>
            <a:endParaRPr lang="zh-TW" altLang="en-US" sz="4000" dirty="0">
              <a:latin typeface="Franklin Gothic Book (Body)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872873"/>
            <a:ext cx="6196405" cy="3591879"/>
          </a:xfrm>
        </p:spPr>
        <p:txBody>
          <a:bodyPr>
            <a:normAutofit/>
          </a:bodyPr>
          <a:lstStyle/>
          <a:p>
            <a:r>
              <a:rPr lang="vi-VN" altLang="zh-TW" dirty="0"/>
              <a:t>E.g</a:t>
            </a:r>
            <a:r>
              <a:rPr lang="en-US" altLang="zh-TW" dirty="0">
                <a:latin typeface="Franklin Gothic Book" panose="020B0503020102020204"/>
              </a:rPr>
              <a:t>:</a:t>
            </a:r>
          </a:p>
          <a:p>
            <a:endParaRPr lang="en-US" altLang="zh-TW" dirty="0">
              <a:latin typeface="Franklin Gothic Book" panose="020B0503020102020204"/>
            </a:endParaRPr>
          </a:p>
          <a:p>
            <a:pPr marL="0" indent="0">
              <a:buNone/>
            </a:pPr>
            <a:endParaRPr lang="en-US" altLang="zh-TW" dirty="0">
              <a:latin typeface="Franklin Gothic Book" panose="020B0503020102020204"/>
            </a:endParaRPr>
          </a:p>
          <a:p>
            <a:endParaRPr lang="en-US" altLang="zh-TW" dirty="0">
              <a:latin typeface="Franklin Gothic Book" panose="020B0503020102020204"/>
            </a:endParaRPr>
          </a:p>
          <a:p>
            <a:endParaRPr lang="en-US" altLang="zh-TW" dirty="0">
              <a:latin typeface="Franklin Gothic Book" panose="020B0503020102020204"/>
            </a:endParaRPr>
          </a:p>
          <a:p>
            <a:endParaRPr lang="en-US" altLang="zh-TW" dirty="0">
              <a:latin typeface="Franklin Gothic Book" panose="020B0503020102020204"/>
            </a:endParaRPr>
          </a:p>
          <a:p>
            <a:endParaRPr lang="en-US" altLang="zh-TW" dirty="0">
              <a:latin typeface="Franklin Gothic Book" panose="020B0503020102020204"/>
            </a:endParaRPr>
          </a:p>
          <a:p>
            <a:r>
              <a:rPr lang="en-US" altLang="zh-TW" dirty="0"/>
              <a:t>Result:</a:t>
            </a:r>
            <a:endParaRPr lang="zh-TW" altLang="en-US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78168" y="2276872"/>
            <a:ext cx="6446057" cy="25237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65760" lvl="1" indent="0" algn="just">
              <a:buNone/>
            </a:pPr>
            <a:r>
              <a:rPr lang="en-US" altLang="zh-TW" sz="2000" dirty="0"/>
              <a:t>while </a:t>
            </a:r>
            <a:r>
              <a:rPr lang="en-US" altLang="zh-TW" sz="2000" dirty="0" smtClean="0"/>
              <a:t>(1</a:t>
            </a:r>
            <a:r>
              <a:rPr lang="en-US" altLang="zh-TW" sz="2000" dirty="0"/>
              <a:t>):</a:t>
            </a:r>
          </a:p>
          <a:p>
            <a:pPr marL="365760" lvl="1" indent="0" algn="just">
              <a:buNone/>
            </a:pPr>
            <a:r>
              <a:rPr lang="en-US" altLang="zh-TW" sz="2000" dirty="0"/>
              <a:t>    guess=int (input(" Please guess the number :")) </a:t>
            </a:r>
          </a:p>
          <a:p>
            <a:pPr marL="365760" lvl="1" indent="0" algn="just">
              <a:buNone/>
            </a:pPr>
            <a:r>
              <a:rPr lang="en-US" altLang="zh-TW" sz="2000" dirty="0"/>
              <a:t>    print(guess)</a:t>
            </a:r>
          </a:p>
          <a:p>
            <a:pPr marL="365760" lvl="1" indent="0" algn="just">
              <a:buNone/>
            </a:pPr>
            <a:r>
              <a:rPr lang="en-US" altLang="zh-TW" sz="2000" dirty="0"/>
              <a:t>    if(guess==5):</a:t>
            </a:r>
            <a:r>
              <a:rPr lang="en-US" altLang="zh-TW" sz="2000" dirty="0">
                <a:solidFill>
                  <a:srgbClr val="FF0000"/>
                </a:solidFill>
              </a:rPr>
              <a:t>#</a:t>
            </a:r>
            <a:r>
              <a:rPr lang="en-US" altLang="zh-TW" sz="2000" dirty="0" smtClean="0">
                <a:solidFill>
                  <a:srgbClr val="FF0000"/>
                </a:solidFill>
              </a:rPr>
              <a:t>Conditional expression</a:t>
            </a:r>
            <a:endParaRPr lang="en-US" altLang="zh-TW" sz="2000" dirty="0"/>
          </a:p>
          <a:p>
            <a:pPr marL="365760" lvl="1" indent="0" algn="just">
              <a:buNone/>
            </a:pPr>
            <a:r>
              <a:rPr lang="en-US" altLang="zh-TW" sz="2000" dirty="0"/>
              <a:t>	</a:t>
            </a:r>
            <a:r>
              <a:rPr lang="zh-TW" altLang="en-US" sz="2000" dirty="0"/>
              <a:t> </a:t>
            </a:r>
            <a:r>
              <a:rPr lang="en-US" altLang="zh-TW" sz="2000" dirty="0"/>
              <a:t>break</a:t>
            </a:r>
          </a:p>
          <a:p>
            <a:pPr marL="365760" lvl="1" indent="0" algn="just">
              <a:buNone/>
            </a:pPr>
            <a:r>
              <a:rPr lang="en-US" altLang="zh-TW" sz="2000" dirty="0"/>
              <a:t>print("OVER\n")</a:t>
            </a:r>
          </a:p>
          <a:p>
            <a:pPr marL="365760" lvl="1" indent="0">
              <a:buNone/>
            </a:pPr>
            <a:endParaRPr lang="en-US" altLang="zh-TW" sz="20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F3D1C2-5297-446A-9AE2-2B0487B20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788" y="4869160"/>
            <a:ext cx="28860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28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latin typeface="+mn-lt"/>
              </a:rPr>
              <a:t>random number</a:t>
            </a:r>
            <a:endParaRPr lang="zh-TW" altLang="en-US" sz="40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Use while loop with if...else... and random number</a:t>
            </a:r>
            <a:r>
              <a:rPr lang="en-US" altLang="zh-TW" b="1" dirty="0"/>
              <a:t> </a:t>
            </a:r>
            <a:r>
              <a:rPr lang="en-US" altLang="zh-TW" dirty="0"/>
              <a:t>generator to create a mini game for </a:t>
            </a:r>
            <a:r>
              <a:rPr lang="en-US" altLang="zh-TW" dirty="0" smtClean="0"/>
              <a:t>guessing a </a:t>
            </a:r>
            <a:r>
              <a:rPr lang="en-US" altLang="zh-TW" dirty="0"/>
              <a:t>number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BEB8A-4C23-4E45-A6CC-95DF69F5205E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4982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5023" y="742893"/>
            <a:ext cx="6965245" cy="1202485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Franklin Gothic Book" panose="020B0503020102020204"/>
              </a:rPr>
              <a:t>Guess the number</a:t>
            </a:r>
            <a:endParaRPr lang="zh-TW" altLang="en-US" dirty="0">
              <a:latin typeface="Franklin Gothic Book" panose="020B0503020102020204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552166"/>
            <a:ext cx="7016660" cy="4622111"/>
          </a:xfrm>
        </p:spPr>
        <p:txBody>
          <a:bodyPr>
            <a:noAutofit/>
          </a:bodyPr>
          <a:lstStyle/>
          <a:p>
            <a:r>
              <a:rPr lang="vi-VN" altLang="zh-TW" dirty="0"/>
              <a:t>E.g</a:t>
            </a:r>
            <a:r>
              <a:rPr lang="en-US" altLang="zh-TW" dirty="0"/>
              <a:t>:</a:t>
            </a:r>
          </a:p>
          <a:p>
            <a:pPr marL="0" indent="0">
              <a:buNone/>
            </a:pPr>
            <a:r>
              <a:rPr lang="en-US" altLang="zh-TW" sz="1100" dirty="0"/>
              <a:t> </a:t>
            </a:r>
            <a:endParaRPr lang="zh-TW" altLang="en-US" sz="11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BEB8A-4C23-4E45-A6CC-95DF69F5205E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258980" y="1945378"/>
            <a:ext cx="6965245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65760" lvl="1" indent="0" algn="just">
              <a:buNone/>
            </a:pPr>
            <a:r>
              <a:rPr lang="en-US" altLang="zh-TW" dirty="0"/>
              <a:t>min=0</a:t>
            </a:r>
          </a:p>
          <a:p>
            <a:pPr marL="365760" lvl="1" indent="0" algn="just">
              <a:buNone/>
            </a:pPr>
            <a:r>
              <a:rPr lang="en-US" altLang="zh-TW" dirty="0"/>
              <a:t>max=100</a:t>
            </a:r>
          </a:p>
          <a:p>
            <a:pPr marL="365760" lvl="1" indent="0" algn="just">
              <a:buNone/>
            </a:pPr>
            <a:r>
              <a:rPr lang="en-US" altLang="zh-TW" dirty="0" err="1"/>
              <a:t>ans</a:t>
            </a:r>
            <a:r>
              <a:rPr lang="en-US" altLang="zh-TW" dirty="0"/>
              <a:t>=5 </a:t>
            </a:r>
            <a:r>
              <a:rPr lang="en-US" altLang="zh-TW" dirty="0" smtClean="0">
                <a:solidFill>
                  <a:srgbClr val="FF0000"/>
                </a:solidFill>
              </a:rPr>
              <a:t>#set </a:t>
            </a:r>
            <a:r>
              <a:rPr lang="en-US" altLang="zh-TW" dirty="0">
                <a:solidFill>
                  <a:srgbClr val="FF0000"/>
                </a:solidFill>
              </a:rPr>
              <a:t>the answer to 5</a:t>
            </a:r>
          </a:p>
          <a:p>
            <a:pPr marL="365760" lvl="1" indent="0" algn="just">
              <a:buNone/>
            </a:pPr>
            <a:r>
              <a:rPr lang="en-US" altLang="zh-TW" dirty="0"/>
              <a:t>while </a:t>
            </a:r>
            <a:r>
              <a:rPr lang="en-US" altLang="zh-TW" dirty="0" smtClean="0"/>
              <a:t>(1</a:t>
            </a:r>
            <a:r>
              <a:rPr lang="en-US" altLang="zh-TW" dirty="0"/>
              <a:t>):</a:t>
            </a:r>
          </a:p>
          <a:p>
            <a:pPr marL="365760" lvl="1" indent="0" algn="just">
              <a:buNone/>
            </a:pPr>
            <a:r>
              <a:rPr lang="en-US" altLang="zh-TW" dirty="0"/>
              <a:t>    print(" Please guess the numbers ")</a:t>
            </a:r>
          </a:p>
          <a:p>
            <a:pPr marL="365760" lvl="1" indent="0" algn="just">
              <a:buNone/>
            </a:pPr>
            <a:r>
              <a:rPr lang="en-US" altLang="zh-TW" dirty="0"/>
              <a:t>    print(min, "~",max) </a:t>
            </a:r>
            <a:r>
              <a:rPr lang="en-US" altLang="zh-TW" dirty="0" smtClean="0">
                <a:solidFill>
                  <a:srgbClr val="FF0000"/>
                </a:solidFill>
              </a:rPr>
              <a:t>#display </a:t>
            </a:r>
            <a:r>
              <a:rPr lang="en-US" altLang="zh-TW" dirty="0">
                <a:solidFill>
                  <a:srgbClr val="FF0000"/>
                </a:solidFill>
              </a:rPr>
              <a:t>the range from min to max</a:t>
            </a:r>
          </a:p>
          <a:p>
            <a:pPr marL="365760" lvl="1" indent="0" algn="just">
              <a:buNone/>
            </a:pPr>
            <a:r>
              <a:rPr lang="en-US" altLang="zh-TW" dirty="0"/>
              <a:t>    guess=int (input())</a:t>
            </a:r>
            <a:r>
              <a:rPr lang="en-US" altLang="zh-TW" dirty="0">
                <a:solidFill>
                  <a:srgbClr val="FF0000"/>
                </a:solidFill>
              </a:rPr>
              <a:t>#read data from the user input</a:t>
            </a:r>
          </a:p>
          <a:p>
            <a:pPr marL="365760" lvl="1" indent="0" algn="just">
              <a:buNone/>
            </a:pPr>
            <a:r>
              <a:rPr lang="en-US" altLang="zh-TW" dirty="0"/>
              <a:t>    if(guess==</a:t>
            </a:r>
            <a:r>
              <a:rPr lang="en-US" altLang="zh-TW" dirty="0" err="1"/>
              <a:t>ans</a:t>
            </a:r>
            <a:r>
              <a:rPr lang="en-US" altLang="zh-TW" dirty="0"/>
              <a:t>):</a:t>
            </a:r>
            <a:r>
              <a:rPr lang="en-US" altLang="zh-TW" dirty="0">
                <a:solidFill>
                  <a:srgbClr val="FF0000"/>
                </a:solidFill>
              </a:rPr>
              <a:t>#</a:t>
            </a:r>
            <a:r>
              <a:rPr lang="en-US" altLang="zh-TW" dirty="0" smtClean="0">
                <a:solidFill>
                  <a:srgbClr val="FF0000"/>
                </a:solidFill>
              </a:rPr>
              <a:t>guess the right answer, then end the </a:t>
            </a:r>
            <a:r>
              <a:rPr lang="en-US" altLang="zh-TW" dirty="0">
                <a:solidFill>
                  <a:srgbClr val="FF0000"/>
                </a:solidFill>
              </a:rPr>
              <a:t>loop</a:t>
            </a:r>
          </a:p>
          <a:p>
            <a:pPr marL="365760" lvl="1" indent="0" algn="just">
              <a:buNone/>
            </a:pPr>
            <a:r>
              <a:rPr lang="en-US" altLang="zh-TW" dirty="0"/>
              <a:t>        print(" bingo ")</a:t>
            </a:r>
          </a:p>
          <a:p>
            <a:pPr marL="365760" lvl="1" indent="0" algn="just">
              <a:buNone/>
            </a:pPr>
            <a:r>
              <a:rPr lang="en-US" altLang="zh-TW" dirty="0"/>
              <a:t>        break;</a:t>
            </a:r>
          </a:p>
          <a:p>
            <a:pPr marL="365760" lvl="1" indent="0" algn="just">
              <a:buNone/>
            </a:pPr>
            <a:r>
              <a:rPr lang="en-US" altLang="zh-TW" dirty="0"/>
              <a:t>    else</a:t>
            </a:r>
            <a:r>
              <a:rPr lang="en-US" altLang="zh-TW" dirty="0" smtClean="0"/>
              <a:t>:</a:t>
            </a:r>
            <a:r>
              <a:rPr lang="en-US" altLang="zh-TW" dirty="0" smtClean="0">
                <a:solidFill>
                  <a:srgbClr val="FF0000"/>
                </a:solidFill>
              </a:rPr>
              <a:t>#if wrong</a:t>
            </a:r>
            <a:r>
              <a:rPr lang="en-US" altLang="zh-TW" dirty="0">
                <a:solidFill>
                  <a:srgbClr val="FF0000"/>
                </a:solidFill>
              </a:rPr>
              <a:t>, continue to guess </a:t>
            </a:r>
            <a:r>
              <a:rPr lang="en-US" altLang="zh-TW" dirty="0" smtClean="0">
                <a:solidFill>
                  <a:srgbClr val="FF0000"/>
                </a:solidFill>
              </a:rPr>
              <a:t>and </a:t>
            </a:r>
            <a:r>
              <a:rPr lang="en-US" altLang="zh-TW" dirty="0">
                <a:solidFill>
                  <a:srgbClr val="FF0000"/>
                </a:solidFill>
              </a:rPr>
              <a:t>update the </a:t>
            </a:r>
            <a:r>
              <a:rPr lang="en-US" altLang="zh-TW" dirty="0" smtClean="0">
                <a:solidFill>
                  <a:srgbClr val="FF0000"/>
                </a:solidFill>
              </a:rPr>
              <a:t>range</a:t>
            </a:r>
            <a:endParaRPr lang="en-US" altLang="zh-TW" dirty="0">
              <a:solidFill>
                <a:srgbClr val="FF0000"/>
              </a:solidFill>
            </a:endParaRPr>
          </a:p>
          <a:p>
            <a:pPr marL="365760" lvl="1" indent="0" algn="just">
              <a:buNone/>
            </a:pPr>
            <a:r>
              <a:rPr lang="en-US" altLang="zh-TW" dirty="0"/>
              <a:t>        if(guess&gt;</a:t>
            </a:r>
            <a:r>
              <a:rPr lang="en-US" altLang="zh-TW" dirty="0" err="1"/>
              <a:t>ans</a:t>
            </a:r>
            <a:r>
              <a:rPr lang="en-US" altLang="zh-TW" dirty="0"/>
              <a:t>):</a:t>
            </a:r>
          </a:p>
          <a:p>
            <a:pPr marL="365760" lvl="1" indent="0" algn="just">
              <a:buNone/>
            </a:pPr>
            <a:r>
              <a:rPr lang="en-US" altLang="zh-TW" dirty="0"/>
              <a:t>            max=guess</a:t>
            </a:r>
          </a:p>
          <a:p>
            <a:pPr marL="365760" lvl="1" indent="0" algn="just">
              <a:buNone/>
            </a:pPr>
            <a:r>
              <a:rPr lang="en-US" altLang="zh-TW" dirty="0"/>
              <a:t>        else:</a:t>
            </a:r>
          </a:p>
          <a:p>
            <a:pPr marL="365760" lvl="1" indent="0" algn="just">
              <a:buNone/>
            </a:pPr>
            <a:r>
              <a:rPr lang="en-US" altLang="zh-TW" dirty="0"/>
              <a:t>            min=guess</a:t>
            </a:r>
          </a:p>
          <a:p>
            <a:pPr marL="365760" lvl="1" indent="0" algn="just">
              <a:buNone/>
            </a:pPr>
            <a:r>
              <a:rPr lang="en-US" altLang="zh-TW" dirty="0"/>
              <a:t>print(" game over ")</a:t>
            </a:r>
          </a:p>
        </p:txBody>
      </p:sp>
    </p:spTree>
    <p:extLst>
      <p:ext uri="{BB962C8B-B14F-4D97-AF65-F5344CB8AC3E}">
        <p14:creationId xmlns:p14="http://schemas.microsoft.com/office/powerpoint/2010/main" val="3241115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Franklin Gothic Book" panose="020B0503020102020204"/>
              </a:rPr>
              <a:t>Guess the number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Result:</a:t>
            </a:r>
            <a:endParaRPr lang="zh-TW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527F70-F361-476B-8BCF-1956940B5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773681"/>
            <a:ext cx="3024336" cy="268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41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>
                <a:latin typeface="+mn-lt"/>
              </a:rPr>
              <a:t>Random </a:t>
            </a:r>
            <a:r>
              <a:rPr lang="en-US" altLang="zh-TW" sz="4000" dirty="0">
                <a:latin typeface="+mn-lt"/>
              </a:rPr>
              <a:t>number</a:t>
            </a:r>
            <a:endParaRPr lang="zh-TW" altLang="en-US" sz="40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0" i="0" dirty="0">
                <a:solidFill>
                  <a:srgbClr val="000000"/>
                </a:solidFill>
                <a:effectLst/>
              </a:rPr>
              <a:t>Use the random number generator to generate </a:t>
            </a:r>
            <a:r>
              <a:rPr lang="en-US" b="0" i="0" dirty="0" smtClean="0">
                <a:solidFill>
                  <a:srgbClr val="000000"/>
                </a:solidFill>
                <a:effectLst/>
              </a:rPr>
              <a:t>a random number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BEB8A-4C23-4E45-A6CC-95DF69F5205E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4849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Random number</a:t>
            </a:r>
            <a:endParaRPr lang="zh-TW" altLang="en-US" sz="4000" dirty="0">
              <a:latin typeface="Franklin Gothic Book" panose="020B0503020102020204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BEB8A-4C23-4E45-A6CC-95DF69F5205E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615440" y="22716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zh-TW" dirty="0"/>
              <a:t>E.g</a:t>
            </a:r>
            <a:r>
              <a:rPr lang="en-US" altLang="zh-TW" dirty="0">
                <a:latin typeface="Franklin Gothic Book" panose="020B0503020102020204"/>
              </a:rPr>
              <a:t>:</a:t>
            </a:r>
          </a:p>
          <a:p>
            <a:endParaRPr lang="en-US" altLang="zh-TW" dirty="0">
              <a:latin typeface="Franklin Gothic Book" panose="020B0503020102020204"/>
            </a:endParaRPr>
          </a:p>
          <a:p>
            <a:endParaRPr lang="en-US" altLang="zh-TW" dirty="0">
              <a:latin typeface="Franklin Gothic Book" panose="020B0503020102020204"/>
            </a:endParaRPr>
          </a:p>
          <a:p>
            <a:endParaRPr lang="en-US" altLang="zh-TW" dirty="0">
              <a:latin typeface="Franklin Gothic Book" panose="020B0503020102020204"/>
            </a:endParaRPr>
          </a:p>
          <a:p>
            <a:endParaRPr lang="en-US" altLang="zh-TW" dirty="0">
              <a:latin typeface="Franklin Gothic Book" panose="020B0503020102020204"/>
            </a:endParaRPr>
          </a:p>
          <a:p>
            <a:endParaRPr lang="en-US" altLang="zh-TW" dirty="0">
              <a:latin typeface="Franklin Gothic Book" panose="020B0503020102020204"/>
            </a:endParaRPr>
          </a:p>
          <a:p>
            <a:endParaRPr lang="en-US" altLang="zh-TW" dirty="0">
              <a:latin typeface="Franklin Gothic Book" panose="020B0503020102020204"/>
            </a:endParaRPr>
          </a:p>
          <a:p>
            <a:r>
              <a:rPr lang="en-US" altLang="zh-TW" dirty="0"/>
              <a:t>Result:</a:t>
            </a:r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t="89197" r="90292" b="3047"/>
          <a:stretch/>
        </p:blipFill>
        <p:spPr bwMode="auto">
          <a:xfrm>
            <a:off x="4427984" y="5083382"/>
            <a:ext cx="792088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4829" y="2900935"/>
            <a:ext cx="7365631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65760" lvl="1" indent="0" algn="just"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#</a:t>
            </a:r>
            <a:r>
              <a:rPr lang="en-US" altLang="zh-TW" sz="2000" dirty="0" smtClean="0">
                <a:solidFill>
                  <a:srgbClr val="FF0000"/>
                </a:solidFill>
              </a:rPr>
              <a:t>load </a:t>
            </a:r>
            <a:r>
              <a:rPr lang="en-US" altLang="zh-TW" sz="2000" dirty="0">
                <a:solidFill>
                  <a:srgbClr val="FF0000"/>
                </a:solidFill>
              </a:rPr>
              <a:t>library </a:t>
            </a:r>
          </a:p>
          <a:p>
            <a:pPr marL="365760" lvl="1" indent="0" algn="just">
              <a:buNone/>
            </a:pPr>
            <a:r>
              <a:rPr lang="en-US" altLang="zh-TW" sz="2000" dirty="0"/>
              <a:t>from random import randint </a:t>
            </a:r>
          </a:p>
          <a:p>
            <a:pPr marL="365760" lvl="1" indent="0" algn="just"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#random </a:t>
            </a:r>
            <a:r>
              <a:rPr lang="en-US" altLang="zh-TW" sz="2000" dirty="0" smtClean="0">
                <a:solidFill>
                  <a:srgbClr val="FF0000"/>
                </a:solidFill>
              </a:rPr>
              <a:t>number is </a:t>
            </a:r>
            <a:r>
              <a:rPr lang="en-US" altLang="zh-TW" sz="2000" dirty="0">
                <a:solidFill>
                  <a:srgbClr val="FF0000"/>
                </a:solidFill>
              </a:rPr>
              <a:t>generated in the range between 5  and </a:t>
            </a:r>
            <a:r>
              <a:rPr lang="en-US" altLang="zh-TW" sz="2000" dirty="0" smtClean="0">
                <a:solidFill>
                  <a:srgbClr val="FF0000"/>
                </a:solidFill>
              </a:rPr>
              <a:t>10, </a:t>
            </a:r>
            <a:endParaRPr lang="en-US" altLang="zh-TW" sz="2000" dirty="0">
              <a:solidFill>
                <a:srgbClr val="FF0000"/>
              </a:solidFill>
            </a:endParaRPr>
          </a:p>
          <a:p>
            <a:pPr marL="365760" lvl="1" indent="0" algn="just">
              <a:buNone/>
            </a:pPr>
            <a:r>
              <a:rPr lang="en-US" altLang="zh-TW" sz="2000" dirty="0" smtClean="0">
                <a:solidFill>
                  <a:srgbClr val="FF0000"/>
                </a:solidFill>
              </a:rPr>
              <a:t>#including </a:t>
            </a:r>
            <a:r>
              <a:rPr lang="en-US" altLang="zh-TW" sz="2000" dirty="0">
                <a:solidFill>
                  <a:srgbClr val="FF0000"/>
                </a:solidFill>
              </a:rPr>
              <a:t>5 and </a:t>
            </a:r>
            <a:r>
              <a:rPr lang="en-US" altLang="zh-TW" sz="2000" dirty="0" smtClean="0">
                <a:solidFill>
                  <a:srgbClr val="FF0000"/>
                </a:solidFill>
              </a:rPr>
              <a:t>10</a:t>
            </a:r>
            <a:endParaRPr lang="vi-VN" altLang="zh-TW" sz="2000" dirty="0">
              <a:solidFill>
                <a:srgbClr val="FF0000"/>
              </a:solidFill>
            </a:endParaRPr>
          </a:p>
          <a:p>
            <a:pPr marL="365760" lvl="1" indent="0" algn="just">
              <a:buNone/>
            </a:pPr>
            <a:r>
              <a:rPr lang="en-US" altLang="zh-TW" sz="2000" dirty="0" err="1" smtClean="0"/>
              <a:t>ans</a:t>
            </a:r>
            <a:r>
              <a:rPr lang="en-US" altLang="zh-TW" sz="2000" dirty="0" smtClean="0"/>
              <a:t> = </a:t>
            </a:r>
            <a:r>
              <a:rPr lang="en-US" altLang="zh-TW" sz="2000" dirty="0" err="1" smtClean="0"/>
              <a:t>randint</a:t>
            </a:r>
            <a:r>
              <a:rPr lang="en-US" altLang="zh-TW" sz="2000" dirty="0" smtClean="0"/>
              <a:t>(5,10)</a:t>
            </a:r>
            <a:endParaRPr lang="en-US" altLang="zh-TW" sz="2000" dirty="0"/>
          </a:p>
          <a:p>
            <a:pPr marL="365760" lvl="1" indent="0" algn="just">
              <a:buNone/>
            </a:pPr>
            <a:r>
              <a:rPr lang="en-US" altLang="zh-TW" sz="2000" dirty="0"/>
              <a:t>print(ans)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746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Franklin Gothic Book" panose="020B0503020102020204"/>
              </a:rPr>
              <a:t>Guess the number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 smtClean="0"/>
              <a:t>Below is the </a:t>
            </a:r>
            <a:r>
              <a:rPr lang="en-US" altLang="zh-TW" dirty="0"/>
              <a:t>result of the number guess game after using the random number </a:t>
            </a:r>
            <a:r>
              <a:rPr lang="en-US" altLang="zh-TW" dirty="0" smtClean="0"/>
              <a:t>generator to set the value of the answer variable</a:t>
            </a:r>
            <a:endParaRPr lang="en-US" altLang="zh-TW" dirty="0"/>
          </a:p>
          <a:p>
            <a:r>
              <a:rPr lang="en-US" altLang="zh-TW" dirty="0"/>
              <a:t>Result:</a:t>
            </a:r>
            <a:endParaRPr lang="zh-TW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99FDD0-E34D-4985-A4E2-3BB4DDEC2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3333288"/>
            <a:ext cx="2592288" cy="286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03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altLang="zh-TW" sz="4000" dirty="0">
                <a:latin typeface="Franklin Gothic Book (Body)"/>
              </a:rPr>
              <a:t>O</a:t>
            </a:r>
            <a:r>
              <a:rPr lang="en-US" altLang="zh-TW" sz="4000" dirty="0">
                <a:latin typeface="Franklin Gothic Book (Body)"/>
              </a:rPr>
              <a:t>bjectives</a:t>
            </a:r>
            <a:endParaRPr lang="zh-TW" altLang="en-US" sz="4000" dirty="0">
              <a:latin typeface="Franklin Gothic Book (Body)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This chapter introduces:</a:t>
            </a:r>
          </a:p>
          <a:p>
            <a:pPr marL="822960" lvl="1" indent="-457200" algn="just">
              <a:buFont typeface="+mj-lt"/>
              <a:buAutoNum type="arabicPeriod"/>
            </a:pPr>
            <a:r>
              <a:rPr lang="en-US" altLang="zh-TW" sz="2400" dirty="0"/>
              <a:t>Basic usage of while loop</a:t>
            </a:r>
          </a:p>
          <a:p>
            <a:pPr marL="822960" lvl="1" indent="-457200" algn="just">
              <a:buFont typeface="+mj-lt"/>
              <a:buAutoNum type="arabicPeriod"/>
            </a:pPr>
            <a:r>
              <a:rPr lang="en-US" altLang="zh-TW" sz="2400" dirty="0"/>
              <a:t>Comparison of for loop and while loop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altLang="zh-TW" sz="2400" dirty="0"/>
              <a:t>Use break statement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TW" sz="2400" dirty="0"/>
              <a:t>in while loop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400" dirty="0">
                <a:solidFill>
                  <a:srgbClr val="222222"/>
                </a:solidFill>
                <a:effectLst/>
              </a:rPr>
              <a:t>Generate random </a:t>
            </a:r>
            <a:r>
              <a:rPr lang="en-US" sz="2400" dirty="0">
                <a:solidFill>
                  <a:srgbClr val="222222"/>
                </a:solidFill>
              </a:rPr>
              <a:t>n</a:t>
            </a:r>
            <a:r>
              <a:rPr lang="en-US" sz="2400" dirty="0">
                <a:solidFill>
                  <a:srgbClr val="222222"/>
                </a:solidFill>
                <a:effectLst/>
              </a:rPr>
              <a:t>umbers</a:t>
            </a:r>
            <a:r>
              <a:rPr lang="en-US" altLang="zh-TW" sz="2400" dirty="0"/>
              <a:t> in while loop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BEB8A-4C23-4E45-A6CC-95DF69F5205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829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altLang="zh-TW" sz="4000" dirty="0">
                <a:latin typeface="Franklin Gothic Book (Body)"/>
              </a:rPr>
              <a:t>S</a:t>
            </a:r>
            <a:r>
              <a:rPr lang="en-US" altLang="zh-TW" sz="4000" dirty="0">
                <a:latin typeface="Franklin Gothic Book" panose="020B0503020102020204" pitchFamily="34" charset="0"/>
              </a:rPr>
              <a:t>ource</a:t>
            </a:r>
            <a:endParaRPr lang="zh-TW" altLang="en-US" sz="4000" dirty="0">
              <a:latin typeface="Franklin Gothic Book" panose="020B05030201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References:</a:t>
            </a:r>
          </a:p>
          <a:p>
            <a:pPr lvl="1"/>
            <a:r>
              <a:rPr lang="en-US" altLang="zh-TW" dirty="0">
                <a:hlinkClick r:id="rId2"/>
              </a:rPr>
              <a:t>http://openhome.cc/Gossip/Python/IOABC.html</a:t>
            </a:r>
            <a:endParaRPr lang="en-US" altLang="zh-TW" dirty="0"/>
          </a:p>
          <a:p>
            <a:pPr lvl="1"/>
            <a:r>
              <a:rPr lang="en-US" altLang="zh-TW" dirty="0">
                <a:hlinkClick r:id="rId3"/>
              </a:rPr>
              <a:t>http://www.pythondoc.com/pythontutorial3/introduction.html</a:t>
            </a:r>
            <a:endParaRPr lang="en-US" altLang="zh-TW" dirty="0"/>
          </a:p>
          <a:p>
            <a:pPr lvl="1"/>
            <a:r>
              <a:rPr lang="en-US" altLang="zh-TW" dirty="0">
                <a:hlinkClick r:id="rId4"/>
              </a:rPr>
              <a:t>http://pydoing.blogspot.tw/2011/01/python-operator.html</a:t>
            </a:r>
            <a:endParaRPr lang="en-US" altLang="zh-TW" dirty="0"/>
          </a:p>
          <a:p>
            <a:pPr lvl="1"/>
            <a:r>
              <a:rPr lang="en-US" altLang="zh-TW" dirty="0"/>
              <a:t>Python</a:t>
            </a:r>
            <a:r>
              <a:rPr lang="zh-TW" altLang="en-US" dirty="0"/>
              <a:t>深入淺出程式設計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9119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>
                <a:latin typeface="Franklin Gothic Book" panose="020B0503020102020204"/>
              </a:rPr>
              <a:t>Exercise</a:t>
            </a:r>
            <a:r>
              <a:rPr lang="zh-TW" altLang="en-US" sz="4000" dirty="0" smtClean="0">
                <a:latin typeface="Franklin Gothic Book" panose="020B0503020102020204"/>
              </a:rPr>
              <a:t> </a:t>
            </a:r>
            <a:r>
              <a:rPr lang="en-US" altLang="zh-TW" sz="4000" dirty="0" smtClean="0">
                <a:latin typeface="Franklin Gothic Book" panose="020B0503020102020204"/>
              </a:rPr>
              <a:t>1</a:t>
            </a:r>
            <a:endParaRPr lang="zh-TW" altLang="en-US" sz="4000" dirty="0">
              <a:latin typeface="Franklin Gothic Book" panose="020B0503020102020204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3" y="1772816"/>
            <a:ext cx="7488832" cy="4536504"/>
          </a:xfrm>
        </p:spPr>
        <p:txBody>
          <a:bodyPr>
            <a:noAutofit/>
          </a:bodyPr>
          <a:lstStyle/>
          <a:p>
            <a:pPr algn="just"/>
            <a:r>
              <a:rPr lang="en-US" altLang="zh-TW" dirty="0" smtClean="0"/>
              <a:t>Design a program that allows </a:t>
            </a:r>
            <a:r>
              <a:rPr lang="en-US" altLang="zh-TW" dirty="0"/>
              <a:t>the user to </a:t>
            </a:r>
            <a:r>
              <a:rPr lang="en-US" altLang="zh-TW" dirty="0" smtClean="0"/>
              <a:t>select:</a:t>
            </a:r>
            <a:endParaRPr lang="en-US" altLang="zh-TW" dirty="0"/>
          </a:p>
          <a:p>
            <a:pPr lvl="1" algn="just"/>
            <a:r>
              <a:rPr lang="en-US" altLang="zh-TW" dirty="0"/>
              <a:t>Select 1: display the addition of 2 numbers</a:t>
            </a:r>
          </a:p>
          <a:p>
            <a:pPr lvl="1" algn="just"/>
            <a:r>
              <a:rPr lang="en-US" altLang="zh-TW" dirty="0"/>
              <a:t>Select 2: display </a:t>
            </a:r>
            <a:r>
              <a:rPr lang="en-US" altLang="zh-TW" dirty="0" smtClean="0"/>
              <a:t>the subtraction of 2 </a:t>
            </a:r>
            <a:r>
              <a:rPr lang="en-US" altLang="zh-TW" dirty="0"/>
              <a:t>numbers</a:t>
            </a:r>
          </a:p>
          <a:p>
            <a:pPr lvl="1" algn="just"/>
            <a:r>
              <a:rPr lang="en-US" altLang="zh-TW" dirty="0"/>
              <a:t>Select 3: display </a:t>
            </a:r>
            <a:r>
              <a:rPr lang="en-US" altLang="zh-TW" dirty="0" smtClean="0"/>
              <a:t>the multiplication of 2 numbers</a:t>
            </a:r>
            <a:endParaRPr lang="en-US" altLang="zh-TW" dirty="0"/>
          </a:p>
          <a:p>
            <a:pPr lvl="1" algn="just"/>
            <a:r>
              <a:rPr lang="en-US" altLang="zh-TW" dirty="0"/>
              <a:t>Select 4: display the </a:t>
            </a:r>
            <a:r>
              <a:rPr lang="en-US" altLang="zh-TW" dirty="0" smtClean="0"/>
              <a:t>division </a:t>
            </a:r>
            <a:r>
              <a:rPr lang="en-US" altLang="zh-TW" dirty="0"/>
              <a:t>of 2 numbers</a:t>
            </a:r>
          </a:p>
          <a:p>
            <a:pPr lvl="1" algn="just"/>
            <a:r>
              <a:rPr lang="en-US" altLang="zh-TW" dirty="0"/>
              <a:t>Select -1: exit </a:t>
            </a:r>
            <a:r>
              <a:rPr lang="en-US" altLang="zh-TW" dirty="0" smtClean="0"/>
              <a:t>the program</a:t>
            </a:r>
            <a:endParaRPr lang="en-US" altLang="zh-TW" dirty="0"/>
          </a:p>
          <a:p>
            <a:pPr algn="just"/>
            <a:r>
              <a:rPr lang="en-US" altLang="zh-TW" dirty="0" smtClean="0"/>
              <a:t>For each selection of 1, 2, 3, or 4, enter </a:t>
            </a:r>
            <a:r>
              <a:rPr lang="en-US" altLang="zh-TW" dirty="0"/>
              <a:t>2 </a:t>
            </a:r>
            <a:r>
              <a:rPr lang="en-US" altLang="zh-TW" dirty="0" smtClean="0"/>
              <a:t>numbers and show the result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22633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>
                <a:latin typeface="Franklin Gothic Book" panose="020B0503020102020204"/>
              </a:rPr>
              <a:t>Exercise (</a:t>
            </a:r>
            <a:r>
              <a:rPr lang="en-US" altLang="zh-TW" sz="4000" dirty="0" err="1" smtClean="0">
                <a:latin typeface="Franklin Gothic Book" panose="020B0503020102020204"/>
              </a:rPr>
              <a:t>conti</a:t>
            </a:r>
            <a:r>
              <a:rPr lang="en-US" altLang="zh-TW" sz="4000" dirty="0" smtClean="0">
                <a:latin typeface="Franklin Gothic Book" panose="020B0503020102020204"/>
              </a:rPr>
              <a:t>.)</a:t>
            </a:r>
            <a:endParaRPr lang="zh-TW" altLang="en-US" sz="4000" dirty="0">
              <a:latin typeface="Franklin Gothic Book" panose="020B0503020102020204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User input:</a:t>
            </a:r>
          </a:p>
          <a:p>
            <a:pPr marL="0" indent="0">
              <a:buNone/>
            </a:pPr>
            <a:r>
              <a:rPr lang="zh-TW" altLang="en-US" dirty="0"/>
              <a:t>   </a:t>
            </a:r>
            <a:r>
              <a:rPr lang="en-US" altLang="zh-TW" dirty="0"/>
              <a:t>1</a:t>
            </a:r>
          </a:p>
          <a:p>
            <a:pPr marL="0" indent="0">
              <a:buNone/>
            </a:pPr>
            <a:r>
              <a:rPr lang="en-US" altLang="zh-TW" dirty="0"/>
              <a:t>   2</a:t>
            </a:r>
          </a:p>
          <a:p>
            <a:pPr marL="0" indent="0">
              <a:buNone/>
            </a:pPr>
            <a:r>
              <a:rPr lang="en-US" altLang="zh-TW" dirty="0"/>
              <a:t>   3</a:t>
            </a:r>
          </a:p>
          <a:p>
            <a:pPr marL="0" indent="0">
              <a:buNone/>
            </a:pPr>
            <a:r>
              <a:rPr lang="en-US" altLang="zh-TW" dirty="0"/>
              <a:t>   2</a:t>
            </a:r>
          </a:p>
          <a:p>
            <a:pPr marL="0" indent="0">
              <a:buNone/>
            </a:pPr>
            <a:r>
              <a:rPr lang="en-US" altLang="zh-TW" dirty="0"/>
              <a:t>   2</a:t>
            </a:r>
          </a:p>
          <a:p>
            <a:pPr marL="0" indent="0">
              <a:buNone/>
            </a:pPr>
            <a:r>
              <a:rPr lang="en-US" altLang="zh-TW" dirty="0"/>
              <a:t>   9</a:t>
            </a:r>
          </a:p>
          <a:p>
            <a:pPr marL="0" indent="0">
              <a:buNone/>
            </a:pPr>
            <a:r>
              <a:rPr lang="en-US" altLang="zh-TW"/>
              <a:t>  -</a:t>
            </a:r>
            <a:r>
              <a:rPr lang="en-US" altLang="zh-TW" dirty="0"/>
              <a:t>1</a:t>
            </a:r>
          </a:p>
          <a:p>
            <a:r>
              <a:rPr lang="en-US" altLang="zh-TW" dirty="0"/>
              <a:t>Result: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BEB8A-4C23-4E45-A6CC-95DF69F5205E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AE8E78-F3AC-4FF5-8284-2FA129D95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2020067"/>
            <a:ext cx="2952328" cy="41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11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>
                <a:latin typeface="Franklin Gothic Book" panose="020B0503020102020204"/>
              </a:rPr>
              <a:t>Exercise 2</a:t>
            </a:r>
            <a:endParaRPr lang="zh-TW" altLang="en-US" sz="4000" dirty="0">
              <a:latin typeface="Franklin Gothic Book" panose="020B0503020102020204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BEB8A-4C23-4E45-A6CC-95DF69F5205E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628E65-884D-4D76-A467-965B0A591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Please write a program that will repeatedly ask </a:t>
            </a:r>
            <a:r>
              <a:rPr lang="en-US" dirty="0" smtClean="0"/>
              <a:t>the user </a:t>
            </a:r>
            <a:r>
              <a:rPr lang="en-US" dirty="0"/>
              <a:t>to input one positive </a:t>
            </a:r>
            <a:r>
              <a:rPr lang="en-US" dirty="0" smtClean="0"/>
              <a:t>number </a:t>
            </a:r>
            <a:r>
              <a:rPr lang="en-US" dirty="0"/>
              <a:t>until </a:t>
            </a:r>
            <a:r>
              <a:rPr lang="en-US" dirty="0" smtClean="0"/>
              <a:t>the </a:t>
            </a:r>
            <a:r>
              <a:rPr lang="en-US" dirty="0"/>
              <a:t>input number is not positive</a:t>
            </a:r>
            <a:r>
              <a:rPr lang="en-US" dirty="0" smtClean="0"/>
              <a:t>. When a </a:t>
            </a:r>
            <a:r>
              <a:rPr lang="en-US" dirty="0"/>
              <a:t>positive number </a:t>
            </a:r>
            <a:r>
              <a:rPr lang="en-US" i="1" dirty="0"/>
              <a:t>n</a:t>
            </a:r>
            <a:r>
              <a:rPr lang="en-US" dirty="0"/>
              <a:t> is inputted, print </a:t>
            </a:r>
            <a:r>
              <a:rPr lang="en-US" i="1" dirty="0"/>
              <a:t>n</a:t>
            </a:r>
            <a:r>
              <a:rPr lang="en-US" dirty="0"/>
              <a:t> stars </a:t>
            </a:r>
            <a:r>
              <a:rPr lang="en-US" dirty="0" smtClean="0"/>
              <a:t>on </a:t>
            </a:r>
            <a:r>
              <a:rPr lang="en-US" dirty="0"/>
              <a:t>your screen.</a:t>
            </a:r>
          </a:p>
          <a:p>
            <a:endParaRPr lang="en-US" dirty="0"/>
          </a:p>
          <a:p>
            <a:r>
              <a:rPr lang="en-US" dirty="0" err="1"/>
              <a:t>E.g</a:t>
            </a:r>
            <a:r>
              <a:rPr lang="en-US" dirty="0"/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841955-FEA3-4ED9-8F48-ED94F11BE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67" y="4499424"/>
            <a:ext cx="1991189" cy="170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43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smtClean="0">
                <a:latin typeface="Franklin Gothic Book" panose="020B0503020102020204"/>
              </a:rPr>
              <a:t>Exercise 3</a:t>
            </a:r>
            <a:endParaRPr lang="zh-TW" altLang="en-US" sz="4000" dirty="0">
              <a:latin typeface="Franklin Gothic Book" panose="020B0503020102020204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BEB8A-4C23-4E45-A6CC-95DF69F5205E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628E65-884D-4D76-A467-965B0A591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023" y="2020067"/>
            <a:ext cx="6965245" cy="3603812"/>
          </a:xfrm>
        </p:spPr>
        <p:txBody>
          <a:bodyPr/>
          <a:lstStyle/>
          <a:p>
            <a:pPr algn="just"/>
            <a:r>
              <a:rPr lang="en-US" dirty="0"/>
              <a:t>Please write a program that will repeatedly ask </a:t>
            </a:r>
            <a:r>
              <a:rPr lang="en-US" dirty="0" smtClean="0"/>
              <a:t>the user </a:t>
            </a:r>
            <a:r>
              <a:rPr lang="en-US" dirty="0"/>
              <a:t>to input 1(Pass) or 2(Failure), until the input is </a:t>
            </a:r>
            <a:r>
              <a:rPr lang="en-US" dirty="0" smtClean="0"/>
              <a:t>-1. After -1 is inputted, display </a:t>
            </a:r>
            <a:r>
              <a:rPr lang="en-US" dirty="0"/>
              <a:t>the </a:t>
            </a:r>
            <a:r>
              <a:rPr lang="en-US" dirty="0" smtClean="0"/>
              <a:t>numbers </a:t>
            </a:r>
            <a:r>
              <a:rPr lang="en-US" dirty="0"/>
              <a:t>of </a:t>
            </a:r>
            <a:r>
              <a:rPr lang="en-US" dirty="0" smtClean="0"/>
              <a:t>Passes and Failures, and the </a:t>
            </a:r>
            <a:r>
              <a:rPr lang="en-US" dirty="0"/>
              <a:t>percentage of the number of </a:t>
            </a:r>
            <a:r>
              <a:rPr lang="en-US" dirty="0" smtClean="0"/>
              <a:t>Passes to the number of all inputted Pass or Failure data (1 or 2).</a:t>
            </a:r>
            <a:endParaRPr lang="en-US" dirty="0"/>
          </a:p>
          <a:p>
            <a:pPr algn="just"/>
            <a:r>
              <a:rPr lang="en-US" dirty="0" err="1"/>
              <a:t>E.g</a:t>
            </a:r>
            <a:r>
              <a:rPr lang="en-US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5728BC-EDED-4645-9AD8-7188A3D89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845" y="4437112"/>
            <a:ext cx="4117724" cy="173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3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latin typeface="Franklin Gothic Book (Body)"/>
              </a:rPr>
              <a:t>while loop</a:t>
            </a:r>
            <a:endParaRPr lang="zh-TW" altLang="en-US" sz="4000" dirty="0">
              <a:latin typeface="Franklin Gothic Book (Body)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1911" y="2121337"/>
            <a:ext cx="6761185" cy="3603812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/>
              <a:t>The while loop in Python </a:t>
            </a:r>
            <a:r>
              <a:rPr lang="en-US" altLang="zh-TW" dirty="0" smtClean="0"/>
              <a:t>can </a:t>
            </a:r>
            <a:r>
              <a:rPr lang="en-US" altLang="zh-TW" dirty="0"/>
              <a:t>also </a:t>
            </a:r>
            <a:r>
              <a:rPr lang="en-US" altLang="zh-TW" dirty="0" smtClean="0"/>
              <a:t>be used </a:t>
            </a:r>
            <a:r>
              <a:rPr lang="en-US" altLang="zh-TW" dirty="0"/>
              <a:t>to iterate over a sequence (a list, a tuple, a string) or other </a:t>
            </a:r>
            <a:r>
              <a:rPr lang="en-US" altLang="zh-TW" dirty="0" err="1"/>
              <a:t>iterable</a:t>
            </a:r>
            <a:r>
              <a:rPr lang="en-US" altLang="zh-TW" dirty="0"/>
              <a:t> objects</a:t>
            </a:r>
          </a:p>
          <a:p>
            <a:pPr algn="just"/>
            <a:r>
              <a:rPr lang="en-US" altLang="zh-TW" dirty="0" smtClean="0"/>
              <a:t>The </a:t>
            </a:r>
            <a:r>
              <a:rPr lang="en-US" altLang="zh-TW" dirty="0"/>
              <a:t>difference between while loop and for loop :</a:t>
            </a:r>
          </a:p>
          <a:p>
            <a:pPr lvl="1" algn="just"/>
            <a:r>
              <a:rPr lang="en-US" altLang="zh-TW" dirty="0"/>
              <a:t>while </a:t>
            </a:r>
            <a:r>
              <a:rPr lang="en-US" altLang="zh-TW" dirty="0" smtClean="0"/>
              <a:t>loop is often</a:t>
            </a:r>
            <a:r>
              <a:rPr lang="en-US" altLang="zh-TW" b="1" dirty="0" smtClean="0"/>
              <a:t> </a:t>
            </a:r>
            <a:r>
              <a:rPr lang="en-US" altLang="zh-TW" dirty="0"/>
              <a:t>used to repeat a specific block of code </a:t>
            </a:r>
            <a:r>
              <a:rPr lang="en-US" altLang="zh-TW" dirty="0" smtClean="0"/>
              <a:t>an </a:t>
            </a:r>
            <a:r>
              <a:rPr lang="en-US" altLang="zh-TW" dirty="0"/>
              <a:t>unknown number of </a:t>
            </a:r>
            <a:r>
              <a:rPr lang="en-US" altLang="zh-TW" dirty="0" smtClean="0"/>
              <a:t>times</a:t>
            </a:r>
            <a:endParaRPr lang="en-US" altLang="zh-TW" dirty="0"/>
          </a:p>
          <a:p>
            <a:pPr lvl="1" algn="just"/>
            <a:r>
              <a:rPr lang="en-US" altLang="zh-TW" dirty="0"/>
              <a:t>for</a:t>
            </a:r>
            <a:r>
              <a:rPr lang="en-US" altLang="zh-TW" b="1" dirty="0"/>
              <a:t> </a:t>
            </a:r>
            <a:r>
              <a:rPr lang="en-US" altLang="zh-TW" dirty="0"/>
              <a:t>loop </a:t>
            </a:r>
            <a:r>
              <a:rPr lang="en-US" altLang="zh-TW" dirty="0" smtClean="0"/>
              <a:t>is often used to repeat a specific block of code a </a:t>
            </a:r>
            <a:r>
              <a:rPr lang="en-US" altLang="zh-TW" dirty="0"/>
              <a:t>known number of </a:t>
            </a:r>
            <a:r>
              <a:rPr lang="en-US" altLang="zh-TW" dirty="0" smtClean="0"/>
              <a:t>times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02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latin typeface="+mn-lt"/>
              </a:rPr>
              <a:t>while loop</a:t>
            </a:r>
            <a:endParaRPr lang="zh-TW" altLang="en-US" sz="4000" dirty="0">
              <a:latin typeface="+mn-lt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763688" y="2132856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Syntax:</a:t>
            </a:r>
          </a:p>
          <a:p>
            <a:endParaRPr lang="en-US" altLang="zh-TW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867A07-7ECF-4F97-93A1-2E45C6608B3E}"/>
              </a:ext>
            </a:extLst>
          </p:cNvPr>
          <p:cNvSpPr txBox="1"/>
          <p:nvPr/>
        </p:nvSpPr>
        <p:spPr>
          <a:xfrm>
            <a:off x="1331640" y="2963818"/>
            <a:ext cx="698477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5760" lvl="1" indent="0">
              <a:buNone/>
            </a:pPr>
            <a:r>
              <a:rPr lang="en-US" altLang="zh-TW" sz="2000" dirty="0"/>
              <a:t>while (condition): </a:t>
            </a:r>
            <a:r>
              <a:rPr lang="en-US" altLang="zh-TW" sz="2000" dirty="0" smtClean="0">
                <a:solidFill>
                  <a:srgbClr val="FF0000"/>
                </a:solidFill>
              </a:rPr>
              <a:t>#</a:t>
            </a:r>
            <a:r>
              <a:rPr lang="en-US" altLang="zh-TW" sz="2000" dirty="0">
                <a:solidFill>
                  <a:srgbClr val="FF0000"/>
                </a:solidFill>
              </a:rPr>
              <a:t>the execution </a:t>
            </a:r>
            <a:r>
              <a:rPr lang="en-US" altLang="zh-TW" sz="2000" dirty="0" smtClean="0">
                <a:solidFill>
                  <a:srgbClr val="FF0000"/>
                </a:solidFill>
              </a:rPr>
              <a:t>condition of while </a:t>
            </a:r>
            <a:r>
              <a:rPr lang="en-US" altLang="zh-TW" sz="2000" dirty="0">
                <a:solidFill>
                  <a:srgbClr val="FF0000"/>
                </a:solidFill>
              </a:rPr>
              <a:t>loop</a:t>
            </a:r>
          </a:p>
          <a:p>
            <a:pPr marL="365760" lvl="1" indent="0">
              <a:buNone/>
            </a:pPr>
            <a:r>
              <a:rPr lang="en-US" altLang="zh-TW" sz="2000" dirty="0"/>
              <a:t>	Declarative sentence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82710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latin typeface="+mn-lt"/>
              </a:rPr>
              <a:t>Indentation</a:t>
            </a:r>
            <a:endParaRPr lang="zh-TW" altLang="en-US" sz="40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In the while loop statement, different indentation may have different output </a:t>
            </a:r>
            <a:r>
              <a:rPr lang="en-US" altLang="zh-TW" dirty="0" smtClean="0"/>
              <a:t>results</a:t>
            </a:r>
            <a:endParaRPr lang="en-US" altLang="zh-TW" dirty="0"/>
          </a:p>
          <a:p>
            <a:pPr algn="just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3104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latin typeface="+mn-lt"/>
              </a:rPr>
              <a:t>Indentation</a:t>
            </a:r>
            <a:endParaRPr lang="zh-TW" altLang="en-US" sz="4000" dirty="0">
              <a:latin typeface="+mn-lt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1763688" y="2132856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zh-TW" dirty="0"/>
              <a:t>E.g</a:t>
            </a:r>
            <a:r>
              <a:rPr lang="en-US" altLang="zh-TW" dirty="0">
                <a:latin typeface="Franklin Gothic Book" panose="020B0503020102020204"/>
              </a:rPr>
              <a:t>1:</a:t>
            </a:r>
          </a:p>
          <a:p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1580" y="2786750"/>
            <a:ext cx="7560840" cy="224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65760" lvl="1" indent="0" algn="just">
              <a:buFont typeface="Arial" pitchFamily="34" charset="0"/>
              <a:buNone/>
            </a:pPr>
            <a:r>
              <a:rPr lang="en-US" altLang="zh-TW" sz="2000" dirty="0"/>
              <a:t>count = 0</a:t>
            </a:r>
          </a:p>
          <a:p>
            <a:pPr marL="365760" lvl="1" indent="0" algn="just">
              <a:buFont typeface="Arial" pitchFamily="34" charset="0"/>
              <a:buNone/>
            </a:pPr>
            <a:r>
              <a:rPr lang="en-US" altLang="zh-TW" sz="2000" dirty="0"/>
              <a:t>while </a:t>
            </a:r>
            <a:r>
              <a:rPr lang="en-US" altLang="zh-TW" sz="2000" dirty="0" smtClean="0"/>
              <a:t>(count </a:t>
            </a:r>
            <a:r>
              <a:rPr lang="en-US" altLang="zh-TW" sz="2000" dirty="0"/>
              <a:t>&lt; 9):</a:t>
            </a:r>
          </a:p>
          <a:p>
            <a:pPr marL="365760" lvl="1" indent="0" algn="just">
              <a:buFont typeface="Arial" pitchFamily="34" charset="0"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	#use while loop to display the number from 0 to 8</a:t>
            </a:r>
            <a:endParaRPr lang="vi-VN" altLang="zh-TW" sz="2000" dirty="0">
              <a:solidFill>
                <a:srgbClr val="FF0000"/>
              </a:solidFill>
            </a:endParaRPr>
          </a:p>
          <a:p>
            <a:pPr marL="365760" lvl="1" indent="0" algn="just">
              <a:buFont typeface="Arial" pitchFamily="34" charset="0"/>
              <a:buNone/>
            </a:pPr>
            <a:r>
              <a:rPr lang="en-US" altLang="zh-TW" sz="2000" dirty="0"/>
              <a:t>	print ("The count is:", count)</a:t>
            </a:r>
          </a:p>
          <a:p>
            <a:pPr marL="365760" lvl="1" indent="0" algn="just">
              <a:buFont typeface="Arial" pitchFamily="34" charset="0"/>
              <a:buNone/>
            </a:pPr>
            <a:r>
              <a:rPr lang="en-US" altLang="zh-TW" sz="2000" dirty="0"/>
              <a:t>	count = count + 1</a:t>
            </a:r>
          </a:p>
          <a:p>
            <a:pPr marL="365760" lvl="1" indent="0" algn="just">
              <a:buFont typeface="Arial" pitchFamily="34" charset="0"/>
              <a:buNone/>
            </a:pPr>
            <a:r>
              <a:rPr lang="en-US" altLang="zh-TW" sz="2000" dirty="0"/>
              <a:t>	</a:t>
            </a:r>
            <a:r>
              <a:rPr lang="en-US" altLang="zh-TW" sz="2000" dirty="0">
                <a:solidFill>
                  <a:srgbClr val="FF0000"/>
                </a:solidFill>
              </a:rPr>
              <a:t># display ‘’Good bye’’  after </a:t>
            </a:r>
            <a:r>
              <a:rPr lang="en-US" altLang="zh-TW" sz="2000" dirty="0" smtClean="0">
                <a:solidFill>
                  <a:srgbClr val="FF0000"/>
                </a:solidFill>
              </a:rPr>
              <a:t>printing </a:t>
            </a:r>
            <a:r>
              <a:rPr lang="en-US" altLang="zh-TW" sz="2000" dirty="0">
                <a:solidFill>
                  <a:srgbClr val="FF0000"/>
                </a:solidFill>
              </a:rPr>
              <a:t>out a </a:t>
            </a:r>
            <a:r>
              <a:rPr lang="en-US" altLang="zh-TW" sz="2000" dirty="0" smtClean="0">
                <a:solidFill>
                  <a:srgbClr val="FF0000"/>
                </a:solidFill>
              </a:rPr>
              <a:t>number</a:t>
            </a:r>
            <a:endParaRPr lang="vi-VN" altLang="zh-TW" sz="2000" dirty="0">
              <a:solidFill>
                <a:srgbClr val="FF0000"/>
              </a:solidFill>
            </a:endParaRPr>
          </a:p>
          <a:p>
            <a:pPr marL="365760" lvl="1" indent="0" algn="just">
              <a:buFont typeface="Arial" pitchFamily="34" charset="0"/>
              <a:buNone/>
            </a:pPr>
            <a:r>
              <a:rPr lang="en-US" altLang="zh-TW" sz="2000" dirty="0"/>
              <a:t>	print ("Good bye!")</a:t>
            </a:r>
          </a:p>
        </p:txBody>
      </p:sp>
    </p:spTree>
    <p:extLst>
      <p:ext uri="{BB962C8B-B14F-4D97-AF65-F5344CB8AC3E}">
        <p14:creationId xmlns:p14="http://schemas.microsoft.com/office/powerpoint/2010/main" val="2019875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latin typeface="+mn-lt"/>
              </a:rPr>
              <a:t>Indentation</a:t>
            </a:r>
            <a:endParaRPr lang="zh-TW" altLang="en-US" sz="4000" dirty="0">
              <a:latin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1763688" y="2132856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zh-TW" dirty="0"/>
              <a:t>E.g</a:t>
            </a:r>
            <a:r>
              <a:rPr lang="en-US" altLang="zh-TW" dirty="0">
                <a:latin typeface="Franklin Gothic Book" panose="020B0503020102020204"/>
              </a:rPr>
              <a:t>2:</a:t>
            </a:r>
          </a:p>
          <a:p>
            <a:endParaRPr lang="zh-TW" altLang="en-US" dirty="0"/>
          </a:p>
          <a:p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9013" y="2852936"/>
            <a:ext cx="6467989" cy="252376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65760" lvl="1" indent="0" algn="just">
              <a:buNone/>
            </a:pPr>
            <a:r>
              <a:rPr lang="en-US" altLang="zh-TW" sz="2000" dirty="0"/>
              <a:t>count = 0</a:t>
            </a:r>
          </a:p>
          <a:p>
            <a:pPr marL="365760" lvl="1" indent="0" algn="just">
              <a:buNone/>
            </a:pPr>
            <a:r>
              <a:rPr lang="en-US" altLang="zh-TW" sz="2000" dirty="0"/>
              <a:t>while (count &lt; 9):</a:t>
            </a:r>
          </a:p>
          <a:p>
            <a:pPr marL="365760" lvl="1" indent="0" algn="just">
              <a:buFont typeface="Arial" pitchFamily="34" charset="0"/>
              <a:buNone/>
            </a:pPr>
            <a:r>
              <a:rPr lang="en-US" altLang="zh-TW" sz="2000" dirty="0"/>
              <a:t>	</a:t>
            </a:r>
            <a:r>
              <a:rPr lang="en-US" altLang="zh-TW" sz="2000" dirty="0">
                <a:solidFill>
                  <a:srgbClr val="FF0000"/>
                </a:solidFill>
              </a:rPr>
              <a:t>#use while loop to display the number from 0 to 8</a:t>
            </a:r>
            <a:endParaRPr lang="vi-VN" altLang="zh-TW" sz="2000" dirty="0">
              <a:solidFill>
                <a:srgbClr val="FF0000"/>
              </a:solidFill>
            </a:endParaRPr>
          </a:p>
          <a:p>
            <a:pPr marL="365760" lvl="1" indent="0" algn="just">
              <a:buNone/>
            </a:pPr>
            <a:r>
              <a:rPr lang="en-US" altLang="zh-TW" sz="2000" dirty="0"/>
              <a:t>	print ("The count is:", count)</a:t>
            </a:r>
          </a:p>
          <a:p>
            <a:pPr marL="365760" lvl="1" indent="0" algn="just">
              <a:buNone/>
            </a:pPr>
            <a:r>
              <a:rPr lang="en-US" altLang="zh-TW" sz="2000" dirty="0"/>
              <a:t>	count = count + 1</a:t>
            </a:r>
          </a:p>
          <a:p>
            <a:pPr marL="365760" lvl="1" indent="0" algn="just"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#display "Good bye!” after </a:t>
            </a:r>
            <a:r>
              <a:rPr lang="en-US" altLang="zh-TW" sz="2000" dirty="0" smtClean="0">
                <a:solidFill>
                  <a:srgbClr val="FF0000"/>
                </a:solidFill>
              </a:rPr>
              <a:t>completing the </a:t>
            </a:r>
            <a:r>
              <a:rPr lang="en-US" altLang="zh-TW" sz="2000" dirty="0">
                <a:solidFill>
                  <a:srgbClr val="FF0000"/>
                </a:solidFill>
              </a:rPr>
              <a:t>while </a:t>
            </a:r>
            <a:r>
              <a:rPr lang="en-US" altLang="zh-TW" sz="2000" dirty="0" smtClean="0">
                <a:solidFill>
                  <a:srgbClr val="FF0000"/>
                </a:solidFill>
              </a:rPr>
              <a:t>loop</a:t>
            </a:r>
            <a:endParaRPr lang="en-US" altLang="zh-TW" sz="2000" dirty="0">
              <a:solidFill>
                <a:srgbClr val="FF0000"/>
              </a:solidFill>
            </a:endParaRPr>
          </a:p>
          <a:p>
            <a:pPr marL="365760" lvl="1" indent="0" algn="just">
              <a:buNone/>
            </a:pPr>
            <a:r>
              <a:rPr lang="en-US" altLang="zh-TW" sz="2000" dirty="0"/>
              <a:t>print ("Good bye!")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8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latin typeface="+mn-lt"/>
              </a:rPr>
              <a:t>Indentation</a:t>
            </a:r>
            <a:endParaRPr lang="zh-TW" altLang="en-US" sz="40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 smtClean="0"/>
              <a:t>Different </a:t>
            </a:r>
            <a:r>
              <a:rPr lang="en-US" altLang="zh-TW" dirty="0"/>
              <a:t>indentation </a:t>
            </a:r>
            <a:r>
              <a:rPr lang="en-US" altLang="zh-TW" dirty="0" smtClean="0"/>
              <a:t>may have </a:t>
            </a:r>
            <a:r>
              <a:rPr lang="en-US" altLang="zh-TW" dirty="0"/>
              <a:t>different results</a:t>
            </a:r>
          </a:p>
          <a:p>
            <a:pPr lvl="2" algn="just"/>
            <a:r>
              <a:rPr lang="en-US" altLang="zh-TW" dirty="0" smtClean="0"/>
              <a:t>Wrong </a:t>
            </a:r>
            <a:r>
              <a:rPr lang="en-US" altLang="zh-TW" dirty="0"/>
              <a:t>indentation may have logical </a:t>
            </a:r>
            <a:r>
              <a:rPr lang="en-US" altLang="zh-TW" dirty="0" smtClean="0"/>
              <a:t>errors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51" r="76566"/>
          <a:stretch/>
        </p:blipFill>
        <p:spPr bwMode="auto">
          <a:xfrm>
            <a:off x="5715824" y="3284984"/>
            <a:ext cx="158417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71" r="75890"/>
          <a:stretch/>
        </p:blipFill>
        <p:spPr bwMode="auto">
          <a:xfrm>
            <a:off x="2662332" y="3284984"/>
            <a:ext cx="1584176" cy="295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1428034" y="3212976"/>
            <a:ext cx="1656184" cy="8658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zh-TW" dirty="0"/>
              <a:t>E.g</a:t>
            </a:r>
            <a:r>
              <a:rPr lang="en-US" altLang="zh-TW" dirty="0">
                <a:latin typeface="Franklin Gothic Book" panose="020B0503020102020204"/>
              </a:rPr>
              <a:t>1</a:t>
            </a:r>
            <a:r>
              <a:rPr lang="en-US" altLang="zh-TW" dirty="0"/>
              <a:t>:</a:t>
            </a: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4501255" y="3212976"/>
            <a:ext cx="1656184" cy="8658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zh-TW" dirty="0"/>
              <a:t>E.g</a:t>
            </a:r>
            <a:r>
              <a:rPr lang="en-US" altLang="zh-TW" dirty="0">
                <a:latin typeface="Franklin Gothic Book" panose="020B0503020102020204"/>
              </a:rPr>
              <a:t>2:</a:t>
            </a:r>
            <a:endParaRPr lang="zh-TW" altLang="en-US" dirty="0">
              <a:latin typeface="Franklin Gothic Book" panose="020B0503020102020204"/>
            </a:endParaRPr>
          </a:p>
          <a:p>
            <a:pPr marL="0" indent="0">
              <a:buNone/>
            </a:pP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426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while loop and for loop</a:t>
            </a:r>
            <a:endParaRPr lang="zh-TW" altLang="en-US" sz="4000" dirty="0">
              <a:latin typeface="Franklin Gothic Book" panose="020B05030201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sz="2400" dirty="0"/>
              <a:t>Both </a:t>
            </a:r>
            <a:r>
              <a:rPr lang="en-US" altLang="zh-TW" sz="2400" dirty="0" smtClean="0"/>
              <a:t>of </a:t>
            </a:r>
            <a:r>
              <a:rPr lang="vi-VN" altLang="zh-TW" sz="2400" dirty="0" smtClean="0"/>
              <a:t>while </a:t>
            </a:r>
            <a:r>
              <a:rPr lang="vi-VN" altLang="zh-TW" sz="2400" dirty="0"/>
              <a:t>loop</a:t>
            </a:r>
            <a:r>
              <a:rPr lang="en-US" altLang="zh-TW" sz="2400" dirty="0"/>
              <a:t> and </a:t>
            </a:r>
            <a:r>
              <a:rPr lang="vi-VN" altLang="zh-TW" sz="2400" dirty="0"/>
              <a:t>for</a:t>
            </a:r>
            <a:r>
              <a:rPr lang="en-US" altLang="zh-TW" sz="2400" dirty="0"/>
              <a:t> loop</a:t>
            </a:r>
            <a:r>
              <a:rPr lang="en-US" altLang="zh-TW" dirty="0"/>
              <a:t> can </a:t>
            </a:r>
            <a:r>
              <a:rPr lang="en-US" altLang="zh-TW" dirty="0" smtClean="0"/>
              <a:t>be used if </a:t>
            </a:r>
            <a:r>
              <a:rPr lang="en-US" altLang="zh-TW" dirty="0"/>
              <a:t>the number of executions is </a:t>
            </a:r>
            <a:r>
              <a:rPr lang="en-US" altLang="zh-TW" dirty="0" smtClean="0"/>
              <a:t>known</a:t>
            </a:r>
            <a:endParaRPr lang="en-US" altLang="zh-TW" dirty="0"/>
          </a:p>
          <a:p>
            <a:pPr lvl="1" algn="just"/>
            <a:r>
              <a:rPr lang="en-US" altLang="zh-TW" dirty="0" smtClean="0"/>
              <a:t>Using </a:t>
            </a:r>
            <a:r>
              <a:rPr lang="en-US" altLang="zh-TW" dirty="0"/>
              <a:t>the for loop </a:t>
            </a:r>
            <a:r>
              <a:rPr lang="en-US" altLang="zh-TW" dirty="0" smtClean="0"/>
              <a:t>is </a:t>
            </a:r>
            <a:r>
              <a:rPr lang="en-US" altLang="zh-TW" dirty="0"/>
              <a:t>more </a:t>
            </a:r>
            <a:r>
              <a:rPr lang="en-US" altLang="zh-TW" dirty="0" smtClean="0"/>
              <a:t>concise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16082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圖釘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3525</TotalTime>
  <Words>839</Words>
  <Application>Microsoft Office PowerPoint</Application>
  <PresentationFormat>如螢幕大小 (4:3)</PresentationFormat>
  <Paragraphs>191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4" baseType="lpstr">
      <vt:lpstr>Franklin Gothic Book (Body)</vt:lpstr>
      <vt:lpstr>微軟正黑體</vt:lpstr>
      <vt:lpstr>新細明體</vt:lpstr>
      <vt:lpstr>Arial</vt:lpstr>
      <vt:lpstr>Brush Script MT</vt:lpstr>
      <vt:lpstr>Calibri</vt:lpstr>
      <vt:lpstr>Constantia</vt:lpstr>
      <vt:lpstr>Franklin Gothic Book</vt:lpstr>
      <vt:lpstr>Rage Italic</vt:lpstr>
      <vt:lpstr>圖釘</vt:lpstr>
      <vt:lpstr>while loop</vt:lpstr>
      <vt:lpstr>Objectives</vt:lpstr>
      <vt:lpstr>while loop</vt:lpstr>
      <vt:lpstr>while loop</vt:lpstr>
      <vt:lpstr>Indentation</vt:lpstr>
      <vt:lpstr>Indentation</vt:lpstr>
      <vt:lpstr>Indentation</vt:lpstr>
      <vt:lpstr>Indentation</vt:lpstr>
      <vt:lpstr>while loop and for loop</vt:lpstr>
      <vt:lpstr>while loop and for loop</vt:lpstr>
      <vt:lpstr>while loop and for loop</vt:lpstr>
      <vt:lpstr>break</vt:lpstr>
      <vt:lpstr>break</vt:lpstr>
      <vt:lpstr>random number</vt:lpstr>
      <vt:lpstr>Guess the number</vt:lpstr>
      <vt:lpstr>Guess the number</vt:lpstr>
      <vt:lpstr>Random number</vt:lpstr>
      <vt:lpstr>Random number</vt:lpstr>
      <vt:lpstr>Guess the number</vt:lpstr>
      <vt:lpstr>Source</vt:lpstr>
      <vt:lpstr>Exercise 1</vt:lpstr>
      <vt:lpstr>Exercise (conti.)</vt:lpstr>
      <vt:lpstr>Exercise 2</vt:lpstr>
      <vt:lpstr>Exercise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while 陳述句</dc:title>
  <dc:creator>weng1</dc:creator>
  <cp:lastModifiedBy>user</cp:lastModifiedBy>
  <cp:revision>158</cp:revision>
  <dcterms:created xsi:type="dcterms:W3CDTF">2015-07-21T07:13:47Z</dcterms:created>
  <dcterms:modified xsi:type="dcterms:W3CDTF">2021-03-23T01:48:31Z</dcterms:modified>
</cp:coreProperties>
</file>